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0"/>
  </p:notesMasterIdLst>
  <p:sldIdLst>
    <p:sldId id="256" r:id="rId2"/>
    <p:sldId id="257" r:id="rId3"/>
    <p:sldId id="258" r:id="rId4"/>
    <p:sldId id="261" r:id="rId5"/>
    <p:sldId id="262" r:id="rId6"/>
    <p:sldId id="271" r:id="rId7"/>
    <p:sldId id="270" r:id="rId8"/>
    <p:sldId id="263" r:id="rId9"/>
    <p:sldId id="264" r:id="rId10"/>
    <p:sldId id="265" r:id="rId11"/>
    <p:sldId id="259" r:id="rId12"/>
    <p:sldId id="272" r:id="rId13"/>
    <p:sldId id="286" r:id="rId14"/>
    <p:sldId id="288" r:id="rId15"/>
    <p:sldId id="287" r:id="rId16"/>
    <p:sldId id="274" r:id="rId17"/>
    <p:sldId id="291" r:id="rId18"/>
    <p:sldId id="276" r:id="rId19"/>
    <p:sldId id="275" r:id="rId20"/>
    <p:sldId id="260" r:id="rId21"/>
    <p:sldId id="282" r:id="rId22"/>
    <p:sldId id="277" r:id="rId23"/>
    <p:sldId id="300" r:id="rId24"/>
    <p:sldId id="268" r:id="rId25"/>
    <p:sldId id="283" r:id="rId26"/>
    <p:sldId id="269" r:id="rId27"/>
    <p:sldId id="292" r:id="rId28"/>
    <p:sldId id="294" r:id="rId29"/>
    <p:sldId id="295" r:id="rId30"/>
    <p:sldId id="296" r:id="rId31"/>
    <p:sldId id="298" r:id="rId32"/>
    <p:sldId id="297" r:id="rId33"/>
    <p:sldId id="293" r:id="rId34"/>
    <p:sldId id="280" r:id="rId35"/>
    <p:sldId id="266" r:id="rId36"/>
    <p:sldId id="285" r:id="rId37"/>
    <p:sldId id="301" r:id="rId38"/>
    <p:sldId id="29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3E4"/>
    <a:srgbClr val="D9D9D9"/>
    <a:srgbClr val="454545"/>
    <a:srgbClr val="C9CACC"/>
    <a:srgbClr val="BBBDBF"/>
    <a:srgbClr val="ADE828"/>
    <a:srgbClr val="C00000"/>
    <a:srgbClr val="AA3908"/>
    <a:srgbClr val="385400"/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74" autoAdjust="0"/>
  </p:normalViewPr>
  <p:slideViewPr>
    <p:cSldViewPr snapToGrid="0">
      <p:cViewPr varScale="1">
        <p:scale>
          <a:sx n="68" d="100"/>
          <a:sy n="68" d="100"/>
        </p:scale>
        <p:origin x="5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30E1-DEB9-48EA-87BD-5686ACF6FCE1}" type="datetimeFigureOut">
              <a:rPr lang="en-GB" smtClean="0"/>
              <a:t>21/06/2015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35594-F09B-4885-A534-C8349491D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Meu</a:t>
            </a:r>
            <a:r>
              <a:rPr lang="en-US" baseline="0" dirty="0" smtClean="0"/>
              <a:t> nome </a:t>
            </a:r>
            <a:r>
              <a:rPr lang="pt-PT" baseline="0" dirty="0" smtClean="0"/>
              <a:t>é Guilherme Ferreira venho apresentar meu projeto de tese: Programming Environments for Generative Design.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315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Estudamos</a:t>
            </a:r>
            <a:r>
              <a:rPr lang="pt-PT" baseline="0" dirty="0" smtClean="0"/>
              <a:t> diversos sistemas e linguagens de programacao. Aqui a</a:t>
            </a:r>
            <a:r>
              <a:rPr lang="pt-PT" dirty="0" smtClean="0"/>
              <a:t>presentamos dois tipos de </a:t>
            </a:r>
            <a:r>
              <a:rPr lang="pt-PT" dirty="0" smtClean="0"/>
              <a:t>sistemas:</a:t>
            </a:r>
            <a:r>
              <a:rPr lang="pt-PT" baseline="0" dirty="0" smtClean="0"/>
              <a:t> (1) sistemas de âmbito </a:t>
            </a:r>
            <a:r>
              <a:rPr lang="pt-PT" baseline="0" dirty="0" smtClean="0"/>
              <a:t>geral e os </a:t>
            </a:r>
            <a:r>
              <a:rPr lang="pt-PT" baseline="0" dirty="0" smtClean="0"/>
              <a:t>(3) sistemas utilizados para o desenho </a:t>
            </a:r>
            <a:r>
              <a:rPr lang="pt-PT" baseline="0" dirty="0" smtClean="0"/>
              <a:t>generativo.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691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573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568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97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LightTalbe</a:t>
            </a:r>
            <a:r>
              <a:rPr lang="pt-PT" baseline="0" dirty="0" smtClean="0"/>
              <a:t> é um r</a:t>
            </a:r>
            <a:r>
              <a:rPr lang="pt-PT" dirty="0" smtClean="0"/>
              <a:t>ecente IDE para</a:t>
            </a:r>
            <a:r>
              <a:rPr lang="pt-PT" baseline="0" dirty="0" smtClean="0"/>
              <a:t> ClojureScript que arrecadou mais 300k dolares no quickstarter devido a suas ferramentas inovadoreas. P.e. O LT permite que uma aplicação WEB seja editada de forma interativa, edições no código são imediatamente vistas. (Live execution). Permite fazer debugg ao codigo a medida que se edita, e fornece rapido acesso a documentação.  Muitos bugs, fraca comunidade, o projecto já nao esta mais sendo desenvolvido.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091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Ambientes de programação que utilizam uma linguagem de</a:t>
            </a:r>
            <a:r>
              <a:rPr lang="pt-PT" baseline="0" dirty="0" smtClean="0"/>
              <a:t> programação textual. Escolha da linguagem, escolha do backend (tipicamente é uma relação de um para um) no entando o Rosetta pertite que várias linguagens pedagógicas como Racket e Phyton sejam escolhidas e também permite escolher diferentes ferramentas de CAD como o AutoCAD e Rhino inclusive outros backends como OpenGL e tickz. Estes sistemas sao evitados pois requerem um conhecimento previo sobre 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22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Rosetta </a:t>
            </a:r>
            <a:r>
              <a:rPr lang="pt-PT" baseline="0" dirty="0" smtClean="0"/>
              <a:t>pertite que várias linguagens pedagógicas como Racket e Phyton sejam escolhidas e também permite escolher diferentes ferramentas de CAD como o AutoCAD e Rhino inclusive outros backends como OpenGL e tickz. Estes sistemas sao evitados pois requerem um conhecimento previo sobre 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05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Grande popularidade</a:t>
            </a:r>
            <a:r>
              <a:rPr lang="pt-PT" baseline="0" dirty="0" smtClean="0"/>
              <a:t> de a</a:t>
            </a:r>
            <a:r>
              <a:rPr lang="pt-PT" dirty="0" smtClean="0"/>
              <a:t>mbientes</a:t>
            </a:r>
            <a:r>
              <a:rPr lang="pt-PT" baseline="0" dirty="0" smtClean="0"/>
              <a:t> que suportam uma forma alternativa de programação. Pois esses sitemas permitem descrever programas iterativamente arrastando caixas e ligando umas as outras. Live execution. Visualização das primitivas da linguagem.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652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problema é que</a:t>
            </a:r>
            <a:r>
              <a:rPr lang="pt-PT" baseline="0" dirty="0" smtClean="0"/>
              <a:t> as linguagens visuais não escalam a medida que o programa aumenta.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08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Iremos abordar</a:t>
            </a:r>
            <a:r>
              <a:rPr lang="pt-PT" baseline="0" dirty="0" smtClean="0"/>
              <a:t> o problema anterior em duas vertentes.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536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Para</a:t>
            </a:r>
            <a:r>
              <a:rPr lang="pt-PT" baseline="0" dirty="0" smtClean="0"/>
              <a:t> isso dividi esta apresentação em 4 partes: Na 1ª parte apresentarei o problema que nos motivou a desenvolver esse trabalho; na 2ª parte apresento um resumo do trabalho relacionado focando nos sistemas que nos serviram de base para deselvolver a nossa solução; na 3ª parte apresento uma proposta de solução e avaliação da mesma; e finalmente na 4ª parte faço algumas conclusões.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33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887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Iremos relacionar os esquemas</a:t>
            </a:r>
            <a:r>
              <a:rPr lang="pt-PT" baseline="0" dirty="0" smtClean="0"/>
              <a:t> com a função que o implementa, por exemplo cada parametro dessa função esta explicito na imagem.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752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Iremos relacionar os esquemas</a:t>
            </a:r>
            <a:r>
              <a:rPr lang="pt-PT" baseline="0" dirty="0" smtClean="0"/>
              <a:t> com a função que o implementa, por exemplo cada parametro dessa função esta explicito na imagem.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352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23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13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01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901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657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058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Letra</a:t>
            </a:r>
            <a:r>
              <a:rPr lang="en-US" dirty="0" smtClean="0"/>
              <a:t> vertical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33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línguages de programação evoluíram</a:t>
            </a:r>
            <a:r>
              <a:rPr lang="pt-PT" baseline="0" dirty="0" smtClean="0"/>
              <a:t> consideravelmente desde dos primórdios da computação até aos dias de hoje.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637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163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049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39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Devido a evolucao</a:t>
            </a:r>
            <a:r>
              <a:rPr lang="pt-PT" baseline="0" dirty="0" smtClean="0"/>
              <a:t> das linguagens a programacao esta a ser utilizada em diversas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83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GD </a:t>
            </a:r>
            <a:r>
              <a:rPr lang="pt-PT" baseline="0" dirty="0" smtClean="0"/>
              <a:t>impõe grandes desafios para uma cominidade que em geral nao tem experiencia em programar. P.e. Alguns desses desafios comecam quando tentamos perceber como este modelo foi gerado.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9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é necessário entender o que cada um dos elementos do programa significam, para se ter uma ideia a alto nivel sobre a funcionalidade do programa. Todos esses desafios de uma só vez podem tornar a programação em algo obscuro que muita das vezes é evitada.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740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</a:t>
            </a:r>
            <a:r>
              <a:rPr lang="pt-PT" baseline="0" dirty="0" smtClean="0"/>
              <a:t> problema que queremos resolver é como podemos ajudar as pessoas a programarem. Nos abordamos este problema em dois princípios que iremos testar.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70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primeiro</a:t>
            </a:r>
            <a:r>
              <a:rPr lang="pt-PT" baseline="0" dirty="0" smtClean="0"/>
              <a:t> princípio é que as pessoas entendem o que conseguem ver. Na arquitectura é frequente o uso de desenhos (requiços) para expressar ideias.  De facto quando olhamos para estes desenhos percebemos imediatamente a intencao do disigner. No entando quando estas imagens sao traduzidas para codigo, conceitos importantes sao perdidos. Iremos utilizar esses desnhos para ilustrar o código.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224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segundo princípio é que os criadores</a:t>
            </a:r>
            <a:r>
              <a:rPr lang="pt-PT" baseline="0" dirty="0" smtClean="0"/>
              <a:t> precisam de uma conecção imediata a suas criações. Isso quer dizer que não pode haver atrasos entre uma ação e sua visualização. Por exemplo um pintor interage com sua obra a cada pincelada pois vê imediatamente o efeito desta no quadro. Os arquitectos por outro lado seguem o tradicional ciclo edit-compile-run que infelizmente desencoraja o desenvolvimento de novas ideias. Iremos criar um mecanismo que ira suportar essa idea.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8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EA2D-425C-4EBB-BE68-BF02BA1A6B11}" type="datetime1">
              <a:rPr lang="en-GB" smtClean="0"/>
              <a:t>21/06/2015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704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3A86-EDE2-4679-9274-F63B12887013}" type="datetime1">
              <a:rPr lang="en-GB" smtClean="0"/>
              <a:t>21/06/2015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3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BC54-F09F-44CD-9308-3B73A3491977}" type="datetime1">
              <a:rPr lang="en-GB" smtClean="0"/>
              <a:t>21/06/2015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917F-FD3F-434B-A53E-28F5BFC81285}" type="datetime1">
              <a:rPr lang="en-GB" smtClean="0"/>
              <a:t>21/06/2015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94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5C8C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D68CE-D966-4D26-93D3-980DCF59C68A}" type="datetime1">
              <a:rPr lang="en-GB" smtClean="0"/>
              <a:t>21/06/2015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52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BA0AD-A1A1-4006-AF05-824A5550BAA7}" type="datetime1">
              <a:rPr lang="en-GB" smtClean="0"/>
              <a:t>21/06/2015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83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FB36C-CE60-4F84-A6FA-15F0DA3D7EA3}" type="datetime1">
              <a:rPr lang="en-GB" smtClean="0"/>
              <a:t>21/06/2015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0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6AB0A-8CE6-4E71-9DC5-E283B9CF29B1}" type="datetime1">
              <a:rPr lang="en-GB" smtClean="0"/>
              <a:t>21/06/2015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24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2CC7-4256-4B79-9942-B253FB555142}" type="datetime1">
              <a:rPr lang="en-GB" smtClean="0"/>
              <a:t>21/06/2015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9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69D5-1212-4878-B018-D06EC62F5B3A}" type="datetime1">
              <a:rPr lang="en-GB" smtClean="0"/>
              <a:t>21/06/2015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D1F1-B033-4AF8-AA3C-69D65AA67AA0}" type="datetime1">
              <a:rPr lang="en-GB" smtClean="0"/>
              <a:t>21/06/2015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8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35FA7-41E9-4A15-99A5-33ABAFD14DA9}" type="datetime1">
              <a:rPr lang="en-GB" smtClean="0"/>
              <a:t>21/06/2015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3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omputationalspace.com/?p=207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xrds.acm.org/resources/how-to-learn-programming-languages.cf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ebdesignerdepot.com/2012/10/freelancers-its-not-you-its-them/" TargetMode="Externa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478" y="1679512"/>
            <a:ext cx="10133045" cy="1305244"/>
          </a:xfrm>
        </p:spPr>
        <p:txBody>
          <a:bodyPr>
            <a:normAutofit fontScale="90000"/>
          </a:bodyPr>
          <a:lstStyle/>
          <a:p>
            <a:pPr lvl="0" algn="l">
              <a:spcBef>
                <a:spcPts val="24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C5C8CC"/>
                </a:solidFill>
              </a:rPr>
              <a:t/>
            </a:r>
            <a:br>
              <a:rPr lang="en-GB" sz="2400" dirty="0">
                <a:solidFill>
                  <a:srgbClr val="C5C8CC"/>
                </a:solidFill>
              </a:rPr>
            </a:br>
            <a:r>
              <a:rPr lang="en-US" sz="9800" spc="-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</a:t>
            </a:r>
            <a:r>
              <a:rPr lang="en-US" sz="9800" spc="-3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</a:t>
            </a:r>
            <a:endParaRPr lang="en-GB" sz="7200" spc="-3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351" y="940665"/>
            <a:ext cx="10134000" cy="932539"/>
          </a:xfrm>
        </p:spPr>
        <p:txBody>
          <a:bodyPr anchor="b">
            <a:noAutofit/>
          </a:bodyPr>
          <a:lstStyle/>
          <a:p>
            <a:pPr algn="l"/>
            <a:r>
              <a:rPr lang="en-US" sz="2900" spc="-300" dirty="0"/>
              <a:t>Programming Environments for</a:t>
            </a:r>
            <a:endParaRPr lang="en-GB" sz="2900" spc="-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>
                <a:latin typeface="+mj-lt"/>
              </a:rPr>
              <a:t>1</a:t>
            </a:fld>
            <a:endParaRPr lang="en-GB" dirty="0">
              <a:latin typeface="+mj-lt"/>
            </a:endParaRPr>
          </a:p>
        </p:txBody>
      </p:sp>
      <p:pic>
        <p:nvPicPr>
          <p:cNvPr id="1026" name="Picture 2" descr="http://upload.wikimedia.org/wikipedia/pt/e/ed/IST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39" y="5749390"/>
            <a:ext cx="421061" cy="509760"/>
          </a:xfrm>
          <a:prstGeom prst="rect">
            <a:avLst/>
          </a:prstGeom>
          <a:noFill/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8940" y="3972740"/>
            <a:ext cx="3713583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0" spc="-15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Guilherme Ferreira</a:t>
            </a:r>
          </a:p>
          <a:p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Instituto Superior T</a:t>
            </a:r>
            <a:r>
              <a:rPr lang="pt-PT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écnico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sz="2660" spc="-15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69" y="1751300"/>
            <a:ext cx="266700" cy="228600"/>
          </a:xfrm>
          <a:prstGeom prst="rect">
            <a:avLst/>
          </a:prstGeom>
        </p:spPr>
      </p:pic>
      <p:pic>
        <p:nvPicPr>
          <p:cNvPr id="2050" name="Picture 2" descr="http://homepages.gsd.inesc-id.pt/~cnr/common/imagens/inesc_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71" y="5749390"/>
            <a:ext cx="1027743" cy="509760"/>
          </a:xfrm>
          <a:prstGeom prst="rect">
            <a:avLst/>
          </a:prstGeom>
          <a:noFill/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706169" y="5749390"/>
            <a:ext cx="0" cy="50976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23533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Survey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12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13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4000" y="3466212"/>
            <a:ext cx="10728000" cy="1332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30200" y="4898543"/>
            <a:ext cx="10728000" cy="1494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1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14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0200" y="456153"/>
            <a:ext cx="10731600" cy="2898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30200" y="4898543"/>
            <a:ext cx="10728000" cy="1494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15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730200" y="455400"/>
            <a:ext cx="10731600" cy="5947200"/>
            <a:chOff x="635428" y="360864"/>
            <a:chExt cx="10032711" cy="633228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/>
            <a:srcRect l="174" b="7764"/>
            <a:stretch/>
          </p:blipFill>
          <p:spPr>
            <a:xfrm>
              <a:off x="635429" y="360864"/>
              <a:ext cx="10032710" cy="3087252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1179" t="5860" r="5156" b="41953"/>
            <a:stretch/>
          </p:blipFill>
          <p:spPr>
            <a:xfrm>
              <a:off x="635428" y="3566845"/>
              <a:ext cx="10029987" cy="1418031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r="2086"/>
            <a:stretch/>
          </p:blipFill>
          <p:spPr>
            <a:xfrm>
              <a:off x="635429" y="5103606"/>
              <a:ext cx="10029987" cy="1589543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TextBox 10"/>
          <p:cNvSpPr txBox="1"/>
          <p:nvPr/>
        </p:nvSpPr>
        <p:spPr>
          <a:xfrm>
            <a:off x="4141123" y="55290"/>
            <a:ext cx="3906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LightTable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GB" sz="2000" dirty="0" smtClean="0">
                <a:solidFill>
                  <a:schemeClr val="bg2">
                    <a:lumMod val="50000"/>
                  </a:schemeClr>
                </a:solidFill>
              </a:rPr>
              <a:t>Chris Granger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0200" y="456153"/>
            <a:ext cx="10731600" cy="2898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744000" y="3466212"/>
            <a:ext cx="10728000" cy="133200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6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16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50880" y="82387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Rosetta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(António Leitão,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771" y="82387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DesignScript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(Robert Aish,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1210" y="6447600"/>
            <a:ext cx="359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Monkey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Rutten 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30200" y="455400"/>
            <a:ext cx="10731600" cy="5947200"/>
            <a:chOff x="1405288" y="455400"/>
            <a:chExt cx="9436720" cy="5872225"/>
          </a:xfrm>
        </p:grpSpPr>
        <p:pic>
          <p:nvPicPr>
            <p:cNvPr id="2050" name="Picture 2" descr="http://through-the-interface.typepad.com/.a/6a00d83452464869e2017c3271a072970b-pi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 bwMode="auto">
            <a:xfrm>
              <a:off x="6162008" y="455401"/>
              <a:ext cx="4680000" cy="2880000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46"/>
            <a:stretch/>
          </p:blipFill>
          <p:spPr>
            <a:xfrm>
              <a:off x="1405288" y="455400"/>
              <a:ext cx="4680000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b="3577"/>
            <a:stretch/>
          </p:blipFill>
          <p:spPr>
            <a:xfrm>
              <a:off x="2294591" y="3447625"/>
              <a:ext cx="7715583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77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17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50880" y="82387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Rosetta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(António Leitão,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771" y="82387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DesignScript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(Robert Aish,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1210" y="6447600"/>
            <a:ext cx="359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Monkey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Rutten 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730200" y="455400"/>
            <a:ext cx="10731600" cy="5947200"/>
            <a:chOff x="1405288" y="455400"/>
            <a:chExt cx="9436720" cy="5872225"/>
          </a:xfrm>
        </p:grpSpPr>
        <p:pic>
          <p:nvPicPr>
            <p:cNvPr id="2050" name="Picture 2" descr="http://through-the-interface.typepad.com/.a/6a00d83452464869e2017c3271a072970b-pi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 bwMode="auto">
            <a:xfrm>
              <a:off x="6162008" y="455401"/>
              <a:ext cx="4680000" cy="2880000"/>
            </a:xfrm>
            <a:prstGeom prst="rect">
              <a:avLst/>
            </a:prstGeom>
            <a:noFill/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46"/>
            <a:stretch/>
          </p:blipFill>
          <p:spPr>
            <a:xfrm>
              <a:off x="1405288" y="455400"/>
              <a:ext cx="4680000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b="3577"/>
            <a:stretch/>
          </p:blipFill>
          <p:spPr>
            <a:xfrm>
              <a:off x="2294591" y="3447625"/>
              <a:ext cx="7715583" cy="2880000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Rectangle 11"/>
          <p:cNvSpPr/>
          <p:nvPr/>
        </p:nvSpPr>
        <p:spPr>
          <a:xfrm>
            <a:off x="6139624" y="455400"/>
            <a:ext cx="5322176" cy="2916771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738364" y="3475538"/>
            <a:ext cx="8777460" cy="2927061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331210" y="6492875"/>
            <a:ext cx="3455628" cy="354835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295948" y="144377"/>
            <a:ext cx="3705728" cy="293023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64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18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027532" y="67104"/>
            <a:ext cx="4130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Grasshopper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(David Rutten, et al)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9638" y="6457890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 smtClean="0">
                <a:solidFill>
                  <a:schemeClr val="bg1">
                    <a:lumMod val="75000"/>
                  </a:schemeClr>
                </a:solidFill>
              </a:rPr>
              <a:t>Dynamo </a:t>
            </a:r>
            <a:r>
              <a:rPr lang="pt-PT" sz="2000" dirty="0" smtClean="0">
                <a:solidFill>
                  <a:schemeClr val="bg2">
                    <a:lumMod val="50000"/>
                  </a:schemeClr>
                </a:solidFill>
              </a:rPr>
              <a:t>(AutoDesk)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727418" y="455400"/>
            <a:ext cx="10737165" cy="5947200"/>
            <a:chOff x="730199" y="455400"/>
            <a:chExt cx="10737165" cy="5947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99" y="455400"/>
              <a:ext cx="10737165" cy="291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195" y="3476036"/>
              <a:ext cx="10725605" cy="2926564"/>
            </a:xfrm>
            <a:prstGeom prst="rect">
              <a:avLst/>
            </a:prstGeom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2963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240" r="2968"/>
          <a:stretch/>
        </p:blipFill>
        <p:spPr>
          <a:xfrm>
            <a:off x="-1" y="-23068"/>
            <a:ext cx="12211051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19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244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© </a:t>
            </a: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hlinkClick r:id="rId4"/>
              </a:rPr>
              <a:t>Aaron Tobey</a:t>
            </a:r>
            <a:endParaRPr lang="en-GB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000" y="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843432" y="3438000"/>
            <a:ext cx="6084000" cy="34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486025" y="1152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466825"/>
            <a:ext cx="12211051" cy="769441"/>
          </a:xfrm>
          <a:prstGeom prst="rect">
            <a:avLst/>
          </a:prstGeom>
          <a:solidFill>
            <a:srgbClr val="454545">
              <a:alpha val="85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spc="-3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How can we </a:t>
            </a:r>
            <a:r>
              <a:rPr lang="en-US" sz="4400" spc="-300" dirty="0" smtClean="0">
                <a:solidFill>
                  <a:srgbClr val="A93A08"/>
                </a:solidFill>
                <a:latin typeface="+mj-lt"/>
              </a:rPr>
              <a:t>understand </a:t>
            </a:r>
            <a:r>
              <a:rPr lang="en-US" sz="4400" spc="-3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this program?</a:t>
            </a:r>
            <a:endParaRPr lang="en-GB" sz="4400" spc="-3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22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08714" y="1401924"/>
            <a:ext cx="3374572" cy="4054152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Problem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Survey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Solution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0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Solution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1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21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844601" y="1391201"/>
            <a:ext cx="10502798" cy="5101674"/>
            <a:chOff x="1184136" y="1781214"/>
            <a:chExt cx="9721683" cy="4356000"/>
          </a:xfrm>
        </p:grpSpPr>
        <p:pic>
          <p:nvPicPr>
            <p:cNvPr id="4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7016" r="51938"/>
            <a:stretch/>
          </p:blipFill>
          <p:spPr bwMode="auto">
            <a:xfrm>
              <a:off x="1184136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1538" r="156" b="6543"/>
            <a:stretch/>
          </p:blipFill>
          <p:spPr bwMode="auto">
            <a:xfrm>
              <a:off x="4532977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-1" t="5211" r="51528" b="1688"/>
            <a:stretch/>
          </p:blipFill>
          <p:spPr bwMode="auto">
            <a:xfrm>
              <a:off x="7881819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4552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22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615170" y="382012"/>
            <a:ext cx="10961661" cy="6093976"/>
            <a:chOff x="663364" y="382013"/>
            <a:chExt cx="10961661" cy="6093976"/>
          </a:xfrm>
        </p:grpSpPr>
        <p:sp>
          <p:nvSpPr>
            <p:cNvPr id="8" name="TextBox 7"/>
            <p:cNvSpPr txBox="1"/>
            <p:nvPr/>
          </p:nvSpPr>
          <p:spPr>
            <a:xfrm>
              <a:off x="2679314" y="382013"/>
              <a:ext cx="5514034" cy="609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def cubeSpheres(c, r, 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c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c+xyz(-w,-w,-w)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c2 = c+xyz(+w,-w,-w)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c3 = c+xyz(+w,+w,-w)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c4 = c+xyz(-w,+w,-w)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c5 = c+xyz(-w,-w,+w)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c6 = c+xyz(+w,-w,+w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c7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c+xyz(+w,+w,+w)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c8 = c+xyz(-w,+w,+w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for p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in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[c1,c2,c3,c4,c5,c6,c7,c8]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  sphere(p, r)</a:t>
              </a:r>
            </a:p>
            <a:p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214" y="649779"/>
              <a:ext cx="5618146" cy="30889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3364" y="3000403"/>
              <a:ext cx="1625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Program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515569" y="649778"/>
              <a:ext cx="285750" cy="3088917"/>
              <a:chOff x="8258880" y="1006509"/>
              <a:chExt cx="285750" cy="270476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8835479" y="1936245"/>
              <a:ext cx="2789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 rot="10800000">
              <a:off x="2277716" y="382013"/>
              <a:ext cx="285750" cy="5760000"/>
              <a:chOff x="8258880" y="1006509"/>
              <a:chExt cx="285750" cy="270476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4194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23</a:t>
            </a:fld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615170" y="382012"/>
            <a:ext cx="10961661" cy="6093976"/>
            <a:chOff x="663364" y="382013"/>
            <a:chExt cx="10961661" cy="6093976"/>
          </a:xfrm>
        </p:grpSpPr>
        <p:sp>
          <p:nvSpPr>
            <p:cNvPr id="8" name="TextBox 7"/>
            <p:cNvSpPr txBox="1"/>
            <p:nvPr/>
          </p:nvSpPr>
          <p:spPr>
            <a:xfrm>
              <a:off x="2679314" y="382013"/>
              <a:ext cx="5514034" cy="6093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def cubeSpheres(c, r, 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c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c+xyz(-w,-w,-w)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c2 = c+xyz(+w,-w,-w)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c3 = c+xyz(+w,+w,-w)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c4 = c+xyz(-w,+w,-w)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c5 = c+xyz(-w,-w,+w)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c6 = c+xyz(+w,-w,+w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c7 </a:t>
              </a:r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= c+xyz(+w,+w,+w)</a:t>
              </a: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c8 = c+xyz(-w,+w,+w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for p 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in</a:t>
              </a:r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[c1,c2,c3,c4,c5,c6,c7,c8]</a:t>
              </a:r>
              <a:r>
                <a:rPr lang="pl-PL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endParaRPr lang="pl-PL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pl-P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    sphere(p, r)</a:t>
              </a:r>
            </a:p>
            <a:p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214" y="649779"/>
              <a:ext cx="5618146" cy="30889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3364" y="3000403"/>
              <a:ext cx="1625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Program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515569" y="649778"/>
              <a:ext cx="285750" cy="3088917"/>
              <a:chOff x="8258880" y="1006509"/>
              <a:chExt cx="285750" cy="270476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8835479" y="1936245"/>
              <a:ext cx="2789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</a:rPr>
                <a:t>Documentation</a:t>
              </a:r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4264059" y="577169"/>
              <a:ext cx="246138" cy="1704019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4830108" y="631741"/>
              <a:ext cx="2263779" cy="860176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5152328" y="577168"/>
              <a:ext cx="84794" cy="2589712"/>
            </a:xfrm>
            <a:prstGeom prst="straightConnector1">
              <a:avLst/>
            </a:prstGeom>
            <a:ln w="28575">
              <a:solidFill>
                <a:srgbClr val="A93A0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 rot="10800000">
              <a:off x="2277716" y="382013"/>
              <a:ext cx="285750" cy="5760000"/>
              <a:chOff x="8258880" y="1006509"/>
              <a:chExt cx="285750" cy="270476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258880" y="1006509"/>
                <a:ext cx="133350" cy="2704762"/>
                <a:chOff x="9010650" y="782783"/>
                <a:chExt cx="133350" cy="5084617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9144000" y="782783"/>
                  <a:ext cx="0" cy="5084617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9010650" y="782783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9010650" y="5867400"/>
                  <a:ext cx="133350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8392230" y="2358890"/>
                <a:ext cx="1524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27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15" name="sket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131" r="24913"/>
          <a:stretch/>
        </p:blipFill>
        <p:spPr>
          <a:xfrm>
            <a:off x="3050583" y="0"/>
            <a:ext cx="6090834" cy="68580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1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25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7392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5" name="auto-r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3" b="1581"/>
          <a:stretch/>
        </p:blipFill>
        <p:spPr>
          <a:xfrm>
            <a:off x="14328" y="120111"/>
            <a:ext cx="12163345" cy="661777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27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5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28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888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29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9" idx="1"/>
              <a:endCxn id="3" idx="3"/>
            </p:cNvCxnSpPr>
            <p:nvPr/>
          </p:nvCxnSpPr>
          <p:spPr>
            <a:xfrm flipH="1">
              <a:off x="2092272" y="3400444"/>
              <a:ext cx="1615657" cy="8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69685" y="3000334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94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Problem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51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30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9" idx="1"/>
              <a:endCxn id="3" idx="3"/>
            </p:cNvCxnSpPr>
            <p:nvPr/>
          </p:nvCxnSpPr>
          <p:spPr>
            <a:xfrm flipH="1">
              <a:off x="2092272" y="3400444"/>
              <a:ext cx="1615657" cy="8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69685" y="3000334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0" idx="1"/>
            </p:cNvCxnSpPr>
            <p:nvPr/>
          </p:nvCxnSpPr>
          <p:spPr>
            <a:xfrm flipH="1" flipV="1">
              <a:off x="2092272" y="5780868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80978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811863" y="5794392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811863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content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40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31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11" idx="0"/>
            <a:endCxn id="9" idx="3"/>
          </p:cNvCxnSpPr>
          <p:nvPr/>
        </p:nvCxnSpPr>
        <p:spPr>
          <a:xfrm flipH="1" flipV="1">
            <a:off x="5806494" y="3428106"/>
            <a:ext cx="2666857" cy="1695631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9" idx="1"/>
              <a:endCxn id="3" idx="3"/>
            </p:cNvCxnSpPr>
            <p:nvPr/>
          </p:nvCxnSpPr>
          <p:spPr>
            <a:xfrm flipH="1">
              <a:off x="2092272" y="3400444"/>
              <a:ext cx="1615657" cy="8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69685" y="3000334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0" idx="1"/>
            </p:cNvCxnSpPr>
            <p:nvPr/>
          </p:nvCxnSpPr>
          <p:spPr>
            <a:xfrm flipH="1" flipV="1">
              <a:off x="2092272" y="5780868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80978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811863" y="5794392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811863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content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37967">
              <a:off x="5416278" y="4110197"/>
              <a:ext cx="2813755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insert-image / 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execute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0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32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11" idx="0"/>
            <a:endCxn id="9" idx="3"/>
          </p:cNvCxnSpPr>
          <p:nvPr/>
        </p:nvCxnSpPr>
        <p:spPr>
          <a:xfrm flipH="1" flipV="1">
            <a:off x="5806494" y="3428106"/>
            <a:ext cx="2666857" cy="1695631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9" idx="1"/>
              <a:endCxn id="3" idx="3"/>
            </p:cNvCxnSpPr>
            <p:nvPr/>
          </p:nvCxnSpPr>
          <p:spPr>
            <a:xfrm flipH="1">
              <a:off x="2092272" y="3400444"/>
              <a:ext cx="1615657" cy="8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69685" y="3000334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0" idx="1"/>
            </p:cNvCxnSpPr>
            <p:nvPr/>
          </p:nvCxnSpPr>
          <p:spPr>
            <a:xfrm flipH="1" flipV="1">
              <a:off x="2092272" y="5780868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80978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811863" y="5794392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811863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content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37967">
              <a:off x="5416278" y="4110197"/>
              <a:ext cx="2813755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insert-image / 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execute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Cloud Callout 21"/>
          <p:cNvSpPr/>
          <p:nvPr/>
        </p:nvSpPr>
        <p:spPr>
          <a:xfrm>
            <a:off x="7082538" y="1742369"/>
            <a:ext cx="4834992" cy="2833041"/>
          </a:xfrm>
          <a:prstGeom prst="cloudCallout">
            <a:avLst>
              <a:gd name="adj1" fmla="val 41683"/>
              <a:gd name="adj2" fmla="val 64259"/>
            </a:avLst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577027" y="2697809"/>
            <a:ext cx="3895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 smtClean="0">
                <a:solidFill>
                  <a:schemeClr val="bg1"/>
                </a:solidFill>
              </a:rPr>
              <a:t>How to recognize text in images?</a:t>
            </a:r>
            <a:endParaRPr lang="en-GB" sz="36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57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Callout 4"/>
          <p:cNvSpPr/>
          <p:nvPr/>
        </p:nvSpPr>
        <p:spPr>
          <a:xfrm>
            <a:off x="7082538" y="1742369"/>
            <a:ext cx="4834992" cy="2833041"/>
          </a:xfrm>
          <a:prstGeom prst="cloudCallout">
            <a:avLst>
              <a:gd name="adj1" fmla="val 41683"/>
              <a:gd name="adj2" fmla="val 64259"/>
            </a:avLst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039550" y="2529651"/>
            <a:ext cx="2103934" cy="1396800"/>
          </a:xfrm>
          <a:prstGeom prst="rect">
            <a:avLst/>
          </a:prstGeom>
          <a:solidFill>
            <a:srgbClr val="D9D9D9"/>
          </a:solidFill>
          <a:ln w="12700" cmpd="sng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454545"/>
                </a:solidFill>
              </a:rPr>
              <a:t>OCR engine</a:t>
            </a:r>
            <a:endParaRPr lang="en-GB" sz="2400" dirty="0">
              <a:solidFill>
                <a:srgbClr val="454545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8352111" y="3075051"/>
            <a:ext cx="306134" cy="306000"/>
          </a:xfrm>
          <a:prstGeom prst="ellipse">
            <a:avLst/>
          </a:prstGeom>
          <a:solidFill>
            <a:srgbClr val="D9D9D9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Connector 37"/>
          <p:cNvCxnSpPr>
            <a:stCxn id="36" idx="6"/>
            <a:endCxn id="32" idx="1"/>
          </p:cNvCxnSpPr>
          <p:nvPr/>
        </p:nvCxnSpPr>
        <p:spPr>
          <a:xfrm>
            <a:off x="8658245" y="3228051"/>
            <a:ext cx="3813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33</a:t>
            </a:fld>
            <a:endParaRPr lang="en-GB"/>
          </a:p>
        </p:txBody>
      </p:sp>
      <p:sp>
        <p:nvSpPr>
          <p:cNvPr id="13" name="Rectangle 12"/>
          <p:cNvSpPr/>
          <p:nvPr/>
        </p:nvSpPr>
        <p:spPr>
          <a:xfrm rot="2200483">
            <a:off x="7029845" y="869979"/>
            <a:ext cx="6130246" cy="1062655"/>
          </a:xfrm>
          <a:custGeom>
            <a:avLst/>
            <a:gdLst>
              <a:gd name="connsiteX0" fmla="*/ 0 w 6130246"/>
              <a:gd name="connsiteY0" fmla="*/ 0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0 w 6130246"/>
              <a:gd name="connsiteY4" fmla="*/ 0 h 1066098"/>
              <a:gd name="connsiteX0" fmla="*/ 1394839 w 6130246"/>
              <a:gd name="connsiteY0" fmla="*/ 4752 h 1066098"/>
              <a:gd name="connsiteX1" fmla="*/ 6130246 w 6130246"/>
              <a:gd name="connsiteY1" fmla="*/ 0 h 1066098"/>
              <a:gd name="connsiteX2" fmla="*/ 6130246 w 6130246"/>
              <a:gd name="connsiteY2" fmla="*/ 1066098 h 1066098"/>
              <a:gd name="connsiteX3" fmla="*/ 0 w 6130246"/>
              <a:gd name="connsiteY3" fmla="*/ 1066098 h 1066098"/>
              <a:gd name="connsiteX4" fmla="*/ 1394839 w 6130246"/>
              <a:gd name="connsiteY4" fmla="*/ 4752 h 1066098"/>
              <a:gd name="connsiteX0" fmla="*/ 1394839 w 6130246"/>
              <a:gd name="connsiteY0" fmla="*/ 1309 h 1062655"/>
              <a:gd name="connsiteX1" fmla="*/ 5321218 w 6130246"/>
              <a:gd name="connsiteY1" fmla="*/ 0 h 1062655"/>
              <a:gd name="connsiteX2" fmla="*/ 6130246 w 6130246"/>
              <a:gd name="connsiteY2" fmla="*/ 1062655 h 1062655"/>
              <a:gd name="connsiteX3" fmla="*/ 0 w 6130246"/>
              <a:gd name="connsiteY3" fmla="*/ 1062655 h 1062655"/>
              <a:gd name="connsiteX4" fmla="*/ 1394839 w 6130246"/>
              <a:gd name="connsiteY4" fmla="*/ 1309 h 106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0246" h="1062655">
                <a:moveTo>
                  <a:pt x="1394839" y="1309"/>
                </a:moveTo>
                <a:lnTo>
                  <a:pt x="5321218" y="0"/>
                </a:lnTo>
                <a:lnTo>
                  <a:pt x="6130246" y="1062655"/>
                </a:lnTo>
                <a:lnTo>
                  <a:pt x="0" y="1062655"/>
                </a:lnTo>
                <a:lnTo>
                  <a:pt x="1394839" y="1309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 rot="2186452">
            <a:off x="8237131" y="1054319"/>
            <a:ext cx="4156177" cy="118951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400" spc="-300" dirty="0" smtClean="0"/>
              <a:t>Publish-subscribe </a:t>
            </a:r>
            <a:r>
              <a:rPr lang="en-US" sz="4400" spc="-300" dirty="0" smtClean="0">
                <a:solidFill>
                  <a:schemeClr val="bg1"/>
                </a:solidFill>
              </a:rPr>
              <a:t>architecture</a:t>
            </a:r>
            <a:endParaRPr lang="en-US" sz="4400" spc="-3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11" idx="0"/>
            <a:endCxn id="9" idx="3"/>
          </p:cNvCxnSpPr>
          <p:nvPr/>
        </p:nvCxnSpPr>
        <p:spPr>
          <a:xfrm flipH="1" flipV="1">
            <a:off x="5806494" y="3428106"/>
            <a:ext cx="2666857" cy="1695631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0"/>
            <a:endCxn id="36" idx="4"/>
          </p:cNvCxnSpPr>
          <p:nvPr/>
        </p:nvCxnSpPr>
        <p:spPr>
          <a:xfrm flipV="1">
            <a:off x="8473351" y="3381051"/>
            <a:ext cx="31827" cy="1742686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048516" y="337463"/>
            <a:ext cx="8476035" cy="6183074"/>
            <a:chOff x="1053885" y="309801"/>
            <a:chExt cx="8476035" cy="6183074"/>
          </a:xfrm>
        </p:grpSpPr>
        <p:sp>
          <p:nvSpPr>
            <p:cNvPr id="3" name="Rectangle 2"/>
            <p:cNvSpPr/>
            <p:nvPr/>
          </p:nvSpPr>
          <p:spPr>
            <a:xfrm>
              <a:off x="1053885" y="309801"/>
              <a:ext cx="1038387" cy="6183074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Event</a:t>
              </a:r>
              <a:br>
                <a:rPr lang="en-US" sz="2400" dirty="0" smtClean="0">
                  <a:solidFill>
                    <a:srgbClr val="454545"/>
                  </a:solidFill>
                </a:rPr>
              </a:br>
              <a:r>
                <a:rPr lang="en-US" sz="2400" dirty="0" smtClean="0">
                  <a:solidFill>
                    <a:srgbClr val="454545"/>
                  </a:solidFill>
                </a:rPr>
                <a:t>BUS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8" name="Flowchart: Document 7"/>
            <p:cNvSpPr/>
            <p:nvPr/>
          </p:nvSpPr>
          <p:spPr>
            <a:xfrm>
              <a:off x="3707929" y="309801"/>
              <a:ext cx="2103935" cy="1395013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Plugin configuration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9" name="Flowchart: Display 8"/>
            <p:cNvSpPr/>
            <p:nvPr/>
          </p:nvSpPr>
          <p:spPr>
            <a:xfrm>
              <a:off x="3707929" y="2702044"/>
              <a:ext cx="2103934" cy="1396800"/>
            </a:xfrm>
            <a:prstGeom prst="flowChartDisplay">
              <a:avLst/>
            </a:prstGeom>
            <a:solidFill>
              <a:srgbClr val="C9CACC"/>
            </a:solidFill>
            <a:ln>
              <a:solidFill>
                <a:srgbClr val="C9CA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Editor frame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07929" y="5096075"/>
              <a:ext cx="2103934" cy="1396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Action handler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427520" y="5096075"/>
              <a:ext cx="2102400" cy="1396800"/>
            </a:xfrm>
            <a:prstGeom prst="roundRect">
              <a:avLst/>
            </a:prstGeom>
            <a:solidFill>
              <a:srgbClr val="E2E3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54545"/>
                  </a:solidFill>
                </a:rPr>
                <a:t>Tool core</a:t>
              </a:r>
              <a:endParaRPr lang="en-GB" sz="2400" dirty="0">
                <a:solidFill>
                  <a:srgbClr val="454545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8" idx="1"/>
            </p:cNvCxnSpPr>
            <p:nvPr/>
          </p:nvCxnSpPr>
          <p:spPr>
            <a:xfrm flipH="1">
              <a:off x="2092272" y="1007308"/>
              <a:ext cx="1615657" cy="82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69685" y="607197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register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9" idx="1"/>
              <a:endCxn id="3" idx="3"/>
            </p:cNvCxnSpPr>
            <p:nvPr/>
          </p:nvCxnSpPr>
          <p:spPr>
            <a:xfrm flipH="1">
              <a:off x="2092272" y="3400444"/>
              <a:ext cx="1615657" cy="89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69685" y="3000334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0" idx="1"/>
            </p:cNvCxnSpPr>
            <p:nvPr/>
          </p:nvCxnSpPr>
          <p:spPr>
            <a:xfrm flipH="1" flipV="1">
              <a:off x="2092272" y="5780868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80978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UI event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811863" y="5794392"/>
              <a:ext cx="1615657" cy="13607"/>
            </a:xfrm>
            <a:prstGeom prst="straightConnector1">
              <a:avLst/>
            </a:prstGeom>
            <a:ln w="25400" cap="flat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811863" y="5394282"/>
              <a:ext cx="143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content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37967">
              <a:off x="5416278" y="4110197"/>
              <a:ext cx="2813755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insert-image / 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dirty="0" smtClean="0">
                  <a:solidFill>
                    <a:schemeClr val="bg1"/>
                  </a:solidFill>
                </a:rPr>
                <a:t>execute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275004" y="2743230"/>
            <a:ext cx="198647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 err="1" smtClean="0">
                <a:solidFill>
                  <a:schemeClr val="bg1"/>
                </a:solidFill>
              </a:rPr>
              <a:t>ParseImage</a:t>
            </a:r>
            <a:r>
              <a:rPr lang="en-US" sz="2000" dirty="0" smtClean="0">
                <a:solidFill>
                  <a:schemeClr val="bg1"/>
                </a:solidFill>
              </a:rPr>
              <a:t> Service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1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1038" y="0"/>
            <a:ext cx="3209925" cy="1371600"/>
          </a:xfrm>
        </p:spPr>
        <p:txBody>
          <a:bodyPr anchor="t"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Evaluation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34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526161" y="1765147"/>
            <a:ext cx="3139678" cy="332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Correctness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150" dirty="0" smtClean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Comparison</a:t>
            </a:r>
            <a:endParaRPr lang="en-GB" sz="3600" spc="-150" dirty="0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1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9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00312" y="894275"/>
            <a:ext cx="4747360" cy="2420119"/>
          </a:xfrm>
        </p:spPr>
        <p:txBody>
          <a:bodyPr anchor="t"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400" spc="-3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3400" spc="-15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spc="-150" dirty="0" smtClean="0"/>
              <a:t>Reduces the effort to read the code</a:t>
            </a:r>
            <a:r>
              <a:rPr lang="en-US" sz="3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400" spc="-300" dirty="0" smtClean="0">
                <a:solidFill>
                  <a:srgbClr val="A93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3400" spc="-150" dirty="0" smtClean="0">
                <a:solidFill>
                  <a:srgbClr val="A93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spc="-150" dirty="0" smtClean="0"/>
              <a:t>GD is a particular case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36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1430955" y="885087"/>
            <a:ext cx="9330090" cy="5087827"/>
            <a:chOff x="1430955" y="885087"/>
            <a:chExt cx="9330090" cy="50878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100312" y="3634142"/>
              <a:ext cx="4660733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</a:t>
              </a:r>
              <a:r>
                <a:rPr lang="en-US" sz="2400" spc="-150" dirty="0" smtClean="0"/>
                <a:t>Immediate feedback</a:t>
              </a:r>
              <a:br>
                <a:rPr lang="en-US" sz="2400" spc="-150" dirty="0" smtClean="0"/>
              </a:br>
              <a:r>
                <a:rPr lang="en-US" sz="2400" spc="-30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Performance</a:t>
              </a:r>
              <a:br>
                <a:rPr lang="en-US" sz="2400" spc="-150" dirty="0" smtClean="0"/>
              </a:br>
              <a:endParaRPr lang="en-US" sz="2400" spc="-150" dirty="0" smtClean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062" y="3610713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530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00312" y="894275"/>
            <a:ext cx="4747360" cy="2420119"/>
          </a:xfrm>
        </p:spPr>
        <p:txBody>
          <a:bodyPr anchor="t"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Reduces the effort to read the code</a:t>
            </a:r>
            <a:r>
              <a:rPr lang="en-US" sz="4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spc="-300" dirty="0" smtClean="0">
                <a:solidFill>
                  <a:srgbClr val="A93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A93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GD is a particular case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spc="-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OCR Engine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Support for image editing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37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1430955" y="885087"/>
            <a:ext cx="9330090" cy="5087827"/>
            <a:chOff x="1430955" y="885087"/>
            <a:chExt cx="9330090" cy="50878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100312" y="3634142"/>
              <a:ext cx="4660733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</a:t>
              </a:r>
              <a:r>
                <a:rPr lang="en-US" sz="2400" spc="-150" dirty="0" smtClean="0"/>
                <a:t>Immediate feedback</a:t>
              </a:r>
              <a:br>
                <a:rPr lang="en-US" sz="2400" spc="-150" dirty="0" smtClean="0"/>
              </a:br>
              <a:r>
                <a:rPr lang="en-US" sz="2400" spc="-30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Performance</a:t>
              </a:r>
              <a:br>
                <a:rPr lang="en-US" sz="2400" spc="-150" dirty="0" smtClean="0"/>
              </a:br>
              <a:endParaRPr lang="en-US" sz="2400" spc="-150" dirty="0" smtClean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Partial code execution</a:t>
              </a:r>
              <a:endParaRPr lang="en-US" sz="2400" spc="-15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062" y="3610713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1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00312" y="894275"/>
            <a:ext cx="4747360" cy="2420119"/>
          </a:xfrm>
        </p:spPr>
        <p:txBody>
          <a:bodyPr anchor="t"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Reduces the effort to read the code</a:t>
            </a:r>
            <a:r>
              <a:rPr lang="en-US" sz="4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spc="-300" dirty="0" smtClean="0">
                <a:solidFill>
                  <a:srgbClr val="A93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A93A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GD is a particular case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400" spc="-30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spc="-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rgbClr val="AA39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OCR Engine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spc="-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sz="4400" spc="-15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spc="-150" dirty="0" smtClean="0"/>
              <a:t>Support for image editing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38</a:t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1430955" y="885087"/>
            <a:ext cx="9330090" cy="5087827"/>
            <a:chOff x="1430955" y="885087"/>
            <a:chExt cx="9330090" cy="50878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3462" r="11013" b="45914"/>
            <a:stretch/>
          </p:blipFill>
          <p:spPr>
            <a:xfrm>
              <a:off x="1430955" y="885087"/>
              <a:ext cx="4669357" cy="2396691"/>
            </a:xfrm>
            <a:prstGeom prst="rect">
              <a:avLst/>
            </a:prstGeom>
            <a:effectLst>
              <a:outerShdw blurRad="88900" dist="38100" dir="8100000" sx="101000" sy="101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ontent Placeholder 6"/>
            <p:cNvSpPr txBox="1">
              <a:spLocks/>
            </p:cNvSpPr>
            <p:nvPr/>
          </p:nvSpPr>
          <p:spPr>
            <a:xfrm>
              <a:off x="6100312" y="3634142"/>
              <a:ext cx="4660733" cy="233877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</a:t>
              </a:r>
              <a:r>
                <a:rPr lang="en-US" sz="2400" spc="-150" dirty="0" smtClean="0"/>
                <a:t>Immediate feedback</a:t>
              </a:r>
              <a:br>
                <a:rPr lang="en-US" sz="2400" spc="-150" dirty="0" smtClean="0"/>
              </a:br>
              <a:r>
                <a:rPr lang="en-US" sz="2400" spc="-30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Performance</a:t>
              </a:r>
              <a:br>
                <a:rPr lang="en-US" sz="2400" spc="-150" dirty="0" smtClean="0"/>
              </a:br>
              <a:endParaRPr lang="en-US" sz="2400" spc="-150" dirty="0" smtClean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400" spc="-3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</a:t>
              </a:r>
              <a:r>
                <a:rPr lang="en-US" sz="2400" spc="-150" dirty="0" smtClean="0">
                  <a:solidFill>
                    <a:srgbClr val="AA390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spc="-150" dirty="0" smtClean="0"/>
                <a:t>Partial code execution</a:t>
              </a:r>
              <a:endParaRPr lang="en-US" sz="2400" spc="-15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062" y="3610713"/>
            <a:ext cx="4667250" cy="2362200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312" y="62692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bg1">
                    <a:lumMod val="7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you. Questions</a:t>
            </a:r>
            <a:r>
              <a:rPr lang="pt-PT" sz="3200" dirty="0" smtClean="0">
                <a:solidFill>
                  <a:srgbClr val="C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?</a:t>
            </a:r>
            <a:endParaRPr lang="en-GB" sz="3200" dirty="0">
              <a:solidFill>
                <a:srgbClr val="C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© Adapted from </a:t>
            </a:r>
            <a:r>
              <a:rPr lang="en-GB" sz="1200" dirty="0" smtClean="0">
                <a:hlinkClick r:id="rId4"/>
              </a:rPr>
              <a:t>ACM Magazine for Students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103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097199" y="0"/>
            <a:ext cx="6094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134590"/>
            <a:ext cx="60951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skin-open-srf srf panel panel-f panel-h </a:t>
            </a:r>
            <a:r>
              <a:rPr lang="en-U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 h1 h2 h3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h0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h1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h3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panel-h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lambda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 p2 p3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let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p1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 p3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j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 p2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b j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 p1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l p2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p0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p1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p3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p2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l 1.17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 panel-f panel-h </a:t>
            </a:r>
            <a:r>
              <a:rPr lang="es-ES" sz="12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s-E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 b c d e 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transpose-matrix</a:t>
            </a:r>
            <a:r>
              <a:rPr lang="es-E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))))</a:t>
            </a:r>
          </a:p>
          <a:p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hex-panel-1 p0 p1 p2 p3 p4 p5 f h </a:t>
            </a:r>
            <a:r>
              <a:rPr lang="es-ES" sz="1200" spc="-1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spc="-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hex-panel-2 p0 p1 p2 p3 p4 p5 f h </a:t>
            </a:r>
            <a:r>
              <a:rPr lang="es-ES" sz="1200" spc="-100" dirty="0" err="1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2" descr="C:\Users\Afonso\Desktop\CEACAAUD\Fabricação Digital Avançada\Final Project\New Folder\img5.jpg"/>
          <p:cNvPicPr>
            <a:picLocks noChangeAspect="1" noChangeArrowheads="1"/>
          </p:cNvPicPr>
          <p:nvPr/>
        </p:nvPicPr>
        <p:blipFill>
          <a:blip r:embed="rId3" cstate="print"/>
          <a:srcRect l="18767" t="1958" r="26815"/>
          <a:stretch>
            <a:fillRect/>
          </a:stretch>
        </p:blipFill>
        <p:spPr bwMode="auto">
          <a:xfrm>
            <a:off x="6097199" y="1335186"/>
            <a:ext cx="6092734" cy="49950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133" y="-7274"/>
            <a:ext cx="4155840" cy="1325563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Design</a:t>
            </a:r>
            <a:b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Environments</a:t>
            </a:r>
            <a:endParaRPr lang="en-GB" sz="4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2448732"/>
            <a:ext cx="12192000" cy="1754326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skin-open-srf srf panel panel-f panel-h </a:t>
            </a:r>
            <a:r>
              <a:rPr lang="es-ES" sz="3200" spc="-3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rgbClr val="AFE4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rgbClr val="B9FFB9"/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(</a:t>
            </a:r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...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2071" y="559104"/>
            <a:ext cx="494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does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8195" y="1295395"/>
            <a:ext cx="737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 these words after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1832" y="3020073"/>
            <a:ext cx="7800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about this number after “</a:t>
            </a:r>
            <a:r>
              <a:rPr lang="en-US" sz="2800" dirty="0" err="1" smtClean="0">
                <a:solidFill>
                  <a:schemeClr val="bg1"/>
                </a:solidFill>
              </a:rPr>
              <a:t>att</a:t>
            </a:r>
            <a:r>
              <a:rPr lang="en-US" sz="2800" dirty="0" smtClean="0">
                <a:solidFill>
                  <a:schemeClr val="bg1"/>
                </a:solidFill>
              </a:rPr>
              <a:t>”?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What unit is it? What range does it have?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5168" y="4317818"/>
            <a:ext cx="549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Do these words all mean the same thing?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44637" y="816394"/>
            <a:ext cx="1937431" cy="1632338"/>
            <a:chOff x="844637" y="447810"/>
            <a:chExt cx="1663503" cy="186143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2014780" y="2309247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0820400" y="2333972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014780" y="2309247"/>
            <a:ext cx="8805620" cy="24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867331" y="1572955"/>
            <a:ext cx="770862" cy="748654"/>
            <a:chOff x="844637" y="447810"/>
            <a:chExt cx="1663503" cy="186143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>
            <a:off x="3998563" y="3287999"/>
            <a:ext cx="3932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00756" y="5573785"/>
            <a:ext cx="5496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Why are there so many words?</a:t>
            </a:r>
          </a:p>
        </p:txBody>
      </p:sp>
    </p:spTree>
    <p:extLst>
      <p:ext uri="{BB962C8B-B14F-4D97-AF65-F5344CB8AC3E}">
        <p14:creationId xmlns:p14="http://schemas.microsoft.com/office/powerpoint/2010/main" val="24230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etdna.webdesignerdepot.com/uploads/2012/08/frustration_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6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64"/>
          <a:stretch/>
        </p:blipFill>
        <p:spPr bwMode="auto">
          <a:xfrm>
            <a:off x="0" y="-6016"/>
            <a:ext cx="12192000" cy="68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© 2012 by Jenna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Scaglione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  <a:hlinkClick r:id="rId5"/>
              </a:rPr>
              <a:t>webdesignerdepot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 smtClean="0"/>
              <a:t>How do we get people to understand programming? </a:t>
            </a:r>
            <a:endParaRPr lang="en-GB" spc="-3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664271" y="961265"/>
            <a:ext cx="2634714" cy="0"/>
          </a:xfrm>
          <a:prstGeom prst="line">
            <a:avLst/>
          </a:prstGeom>
          <a:ln w="50800" cap="flat">
            <a:solidFill>
              <a:schemeClr val="accent1">
                <a:alpha val="42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8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844601" y="1391201"/>
            <a:ext cx="10502798" cy="5101674"/>
            <a:chOff x="1184136" y="1781214"/>
            <a:chExt cx="9721683" cy="4356000"/>
          </a:xfrm>
        </p:grpSpPr>
        <p:pic>
          <p:nvPicPr>
            <p:cNvPr id="4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7016" r="51938"/>
            <a:stretch/>
          </p:blipFill>
          <p:spPr bwMode="auto">
            <a:xfrm>
              <a:off x="1184136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2" descr="C:\Users\Afonso\Desktop\CEACAAUD\Fabricação Digital Avançada\Final Project\New Folder\SCN_0002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1538" r="156" b="6543"/>
            <a:stretch/>
          </p:blipFill>
          <p:spPr bwMode="auto">
            <a:xfrm>
              <a:off x="4532977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-1" t="5211" r="51528" b="1688"/>
            <a:stretch/>
          </p:blipFill>
          <p:spPr bwMode="auto">
            <a:xfrm>
              <a:off x="7881819" y="1781214"/>
              <a:ext cx="3024000" cy="435600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/>
          <p:cNvSpPr txBox="1"/>
          <p:nvPr/>
        </p:nvSpPr>
        <p:spPr>
          <a:xfrm>
            <a:off x="0" y="6581001"/>
            <a:ext cx="49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© Sketches made by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Afonso</a:t>
            </a:r>
            <a:r>
              <a:rPr lang="en-GB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200" dirty="0" err="1" smtClean="0">
                <a:solidFill>
                  <a:schemeClr val="bg1">
                    <a:lumMod val="75000"/>
                  </a:schemeClr>
                </a:solidFill>
              </a:rPr>
              <a:t>Gonçalves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7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30842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3904</TotalTime>
  <Words>1926</Words>
  <Application>Microsoft Office PowerPoint</Application>
  <PresentationFormat>Widescreen</PresentationFormat>
  <Paragraphs>328</Paragraphs>
  <Slides>38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Courier New</vt:lpstr>
      <vt:lpstr>Open Sans</vt:lpstr>
      <vt:lpstr>Open Sans Extrabold</vt:lpstr>
      <vt:lpstr>Open Sans Light</vt:lpstr>
      <vt:lpstr>Open Sans Semibold</vt:lpstr>
      <vt:lpstr>Office Theme</vt:lpstr>
      <vt:lpstr> Generative Design</vt:lpstr>
      <vt:lpstr>PowerPoint Presentation</vt:lpstr>
      <vt:lpstr>PowerPoint Presentation</vt:lpstr>
      <vt:lpstr>PowerPoint Presentation</vt:lpstr>
      <vt:lpstr>Generative Design Environments</vt:lpstr>
      <vt:lpstr>PowerPoint Presentation</vt:lpstr>
      <vt:lpstr>How do we get people to understand programming?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asaaa</dc:title>
  <dc:creator>Guilherme Ferreira</dc:creator>
  <cp:lastModifiedBy>Guilherme Ferreira</cp:lastModifiedBy>
  <cp:revision>215</cp:revision>
  <dcterms:created xsi:type="dcterms:W3CDTF">2015-06-10T17:20:59Z</dcterms:created>
  <dcterms:modified xsi:type="dcterms:W3CDTF">2015-06-21T23:52:21Z</dcterms:modified>
</cp:coreProperties>
</file>